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6"/>
  </p:notesMasterIdLst>
  <p:sldIdLst>
    <p:sldId id="257" r:id="rId2"/>
    <p:sldId id="1010" r:id="rId3"/>
    <p:sldId id="1011" r:id="rId4"/>
    <p:sldId id="821" r:id="rId5"/>
  </p:sldIdLst>
  <p:sldSz cx="12192000" cy="6858000"/>
  <p:notesSz cx="6858000" cy="9144000"/>
  <p:custDataLst>
    <p:tags r:id="rId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A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43"/>
    <p:restoredTop sz="95859"/>
  </p:normalViewPr>
  <p:slideViewPr>
    <p:cSldViewPr snapToObjects="1">
      <p:cViewPr varScale="1">
        <p:scale>
          <a:sx n="103" d="100"/>
          <a:sy n="103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jpeg>
</file>

<file path=ppt/media/image3.jpe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786FF-E85D-F143-A9A1-08F64926B286}" type="datetimeFigureOut">
              <a:rPr lang="en-US" smtClean="0"/>
              <a:t>5/26/20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ED50A-AB26-4C4A-B663-A6FA9D7A1EE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A7B7E-AF3B-9A47-B8B8-C0B7127FC527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30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M:\Marketing\CD\CD_Logos\UzK_Logo_Quadrat_uniblau\UzK_LogoQuadrat.jpg">
            <a:extLst>
              <a:ext uri="{FF2B5EF4-FFF2-40B4-BE49-F238E27FC236}">
                <a16:creationId xmlns:a16="http://schemas.microsoft.com/office/drawing/2014/main" id="{C6C6057D-C4CF-D648-A3E5-E51140659F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10205525" y="5761935"/>
            <a:ext cx="1418770" cy="721574"/>
          </a:xfrm>
          <a:prstGeom prst="rect">
            <a:avLst/>
          </a:prstGeom>
          <a:noFill/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8319E42-96C5-884B-82BB-2447E2056053}"/>
              </a:ext>
            </a:extLst>
          </p:cNvPr>
          <p:cNvSpPr/>
          <p:nvPr userDrawn="1"/>
        </p:nvSpPr>
        <p:spPr bwMode="auto">
          <a:xfrm>
            <a:off x="0" y="6762440"/>
            <a:ext cx="12192000" cy="119006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 sz="1800"/>
          </a:p>
        </p:txBody>
      </p:sp>
      <p:sp>
        <p:nvSpPr>
          <p:cNvPr id="11" name="Rechteck 9">
            <a:extLst>
              <a:ext uri="{FF2B5EF4-FFF2-40B4-BE49-F238E27FC236}">
                <a16:creationId xmlns:a16="http://schemas.microsoft.com/office/drawing/2014/main" id="{310CA648-C844-924C-92F6-C02631FBDF4A}"/>
              </a:ext>
            </a:extLst>
          </p:cNvPr>
          <p:cNvSpPr/>
          <p:nvPr userDrawn="1"/>
        </p:nvSpPr>
        <p:spPr bwMode="auto">
          <a:xfrm>
            <a:off x="534988" y="6237288"/>
            <a:ext cx="54324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sz="1000" b="0" i="0" kern="1200" dirty="0">
                <a:solidFill>
                  <a:schemeClr val="bg1">
                    <a:lumMod val="50000"/>
                  </a:schemeClr>
                </a:solidFill>
                <a:latin typeface="Arial Narrow"/>
                <a:ea typeface="+mn-ea"/>
                <a:cs typeface="Arial Narrow"/>
              </a:rPr>
              <a:t>Information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Systems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for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Sustainable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Society (is3) |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WiSo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Faculty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| Univ.-Prof. Dr. Wolfgang Ketter | </a:t>
            </a:r>
            <a:fld id="{F98651E8-28A9-40EA-971A-EE9F3AB7359B}" type="datetime1">
              <a:rPr lang="de-DE" sz="1000" b="0" i="0" kern="1200" smtClean="0">
                <a:solidFill>
                  <a:schemeClr val="bg1">
                    <a:lumMod val="50000"/>
                  </a:schemeClr>
                </a:solidFill>
                <a:latin typeface="Arial Narrow"/>
                <a:ea typeface="+mn-ea"/>
                <a:cs typeface="Arial Narrow"/>
              </a:rPr>
              <a:pPr>
                <a:defRPr/>
              </a:pPr>
              <a:t>26.05.20</a:t>
            </a:fld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D8A2C00B-E920-394E-8CEC-EAF1DC65AB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4988" y="534989"/>
            <a:ext cx="11089307" cy="725365"/>
          </a:xfrm>
          <a:prstGeom prst="rect">
            <a:avLst/>
          </a:prstGeom>
        </p:spPr>
        <p:txBody>
          <a:bodyPr lIns="72000"/>
          <a:lstStyle>
            <a:lvl1pPr marL="0" indent="0">
              <a:lnSpc>
                <a:spcPts val="2400"/>
              </a:lnSpc>
              <a:buNone/>
              <a:defRPr b="0" i="0">
                <a:solidFill>
                  <a:srgbClr val="447A9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6F0E415F-AD40-FA4F-98DB-D4C8102EAC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4988" y="260648"/>
            <a:ext cx="11089307" cy="3463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447A9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de-DE" dirty="0" err="1"/>
              <a:t>Section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6308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M:\Marketing\CD\CD_Logos\UzK_Logo_Quadrat_uniblau\UzK_LogoQuadrat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0461" y="233586"/>
            <a:ext cx="1839869" cy="935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CB47B19-0988-474A-999B-C2ACF6C915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26" t="8677" r="1026" b="86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031F6192-C14D-1845-B35E-365051392C7C}"/>
              </a:ext>
            </a:extLst>
          </p:cNvPr>
          <p:cNvSpPr/>
          <p:nvPr userDrawn="1"/>
        </p:nvSpPr>
        <p:spPr>
          <a:xfrm>
            <a:off x="3763" y="4790485"/>
            <a:ext cx="12188237" cy="2067515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6928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i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242" y="1279526"/>
            <a:ext cx="10739616" cy="4839220"/>
          </a:xfrm>
          <a:prstGeom prst="rect">
            <a:avLst/>
          </a:prstGeom>
        </p:spPr>
        <p:txBody>
          <a:bodyPr/>
          <a:lstStyle>
            <a:lvl1pPr marL="268288" indent="-268288">
              <a:buClr>
                <a:srgbClr val="457A93"/>
              </a:buClr>
              <a:buFont typeface="Wingdings" panose="05000000000000000000" pitchFamily="2" charset="2"/>
              <a:buChar char="§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685800" indent="-228600">
              <a:spcBef>
                <a:spcPts val="1200"/>
              </a:spcBef>
              <a:buClr>
                <a:srgbClr val="457A93"/>
              </a:buClr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spcBef>
                <a:spcPts val="1200"/>
              </a:spcBef>
              <a:buClr>
                <a:srgbClr val="457A93"/>
              </a:buClr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spcBef>
                <a:spcPts val="1200"/>
              </a:spcBef>
              <a:buClr>
                <a:srgbClr val="457A93"/>
              </a:buClr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Clr>
                <a:srgbClr val="457A93"/>
              </a:buClr>
              <a:buFont typeface="Wingdings" panose="05000000000000000000" pitchFamily="2" charset="2"/>
              <a:buChar char="§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8" name="Rechteck 7"/>
          <p:cNvSpPr/>
          <p:nvPr userDrawn="1"/>
        </p:nvSpPr>
        <p:spPr>
          <a:xfrm>
            <a:off x="0" y="6738994"/>
            <a:ext cx="12192000" cy="119006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Rechteck 9"/>
          <p:cNvSpPr/>
          <p:nvPr userDrawn="1"/>
        </p:nvSpPr>
        <p:spPr>
          <a:xfrm>
            <a:off x="480053" y="6383868"/>
            <a:ext cx="782419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Information Systems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for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Sustainable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Society (is3) |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WiSo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Faculty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| Univ.-Prof. Dr. Wolfgang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Ketter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|</a:t>
            </a:r>
            <a:r>
              <a:rPr lang="de-DE" altLang="de-DE" sz="1000" b="0" i="0" baseline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fld id="{F98651E8-28A9-40EA-971A-EE9F3AB7359B}" type="datetime1">
              <a:rPr lang="de-DE" altLang="de-DE" sz="1000" b="0" i="0" smtClean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pPr/>
              <a:t>26.05.20</a:t>
            </a:fld>
            <a:endParaRPr lang="de-DE" altLang="de-DE" sz="1000" b="0" i="0">
              <a:solidFill>
                <a:schemeClr val="bg1">
                  <a:lumMod val="50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18242" y="365124"/>
            <a:ext cx="10739616" cy="9032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0" i="0">
                <a:solidFill>
                  <a:srgbClr val="457A9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pic>
        <p:nvPicPr>
          <p:cNvPr id="12" name="Picture 4" descr="M:\Marketing\CD\CD_Logos\UzK_Logo_Quadrat_uniblau\UzK_LogoQuadrat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8025" y="5702198"/>
            <a:ext cx="1517275" cy="771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2710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3" orient="horz" pos="2523">
          <p15:clr>
            <a:srgbClr val="FBAE40"/>
          </p15:clr>
        </p15:guide>
        <p15:guide id="4" pos="3772">
          <p15:clr>
            <a:srgbClr val="FBAE40"/>
          </p15:clr>
        </p15:guide>
        <p15:guide id="5" orient="horz" pos="2341">
          <p15:clr>
            <a:srgbClr val="FBAE40"/>
          </p15:clr>
        </p15:guide>
        <p15:guide id="6" orient="horz" pos="3861">
          <p15:clr>
            <a:srgbClr val="FBAE40"/>
          </p15:clr>
        </p15:guide>
        <p15:guide id="7" orient="horz" pos="79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vmlDrawing" Target="../drawings/vmlDrawing1.v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9D27BACB-262E-734F-817B-6AF20102B51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747448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think-cell Folie" r:id="rId7" imgW="7772400" imgH="10058400" progId="TCLayout.ActiveDocument.1">
                  <p:embed/>
                </p:oleObj>
              </mc:Choice>
              <mc:Fallback>
                <p:oleObj name="think-cell Folie" r:id="rId7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4582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6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444" userDrawn="1">
          <p15:clr>
            <a:srgbClr val="F26B43"/>
          </p15:clr>
        </p15:guide>
        <p15:guide id="2" pos="778" userDrawn="1">
          <p15:clr>
            <a:srgbClr val="F26B43"/>
          </p15:clr>
        </p15:guide>
        <p15:guide id="3" pos="5109" userDrawn="1">
          <p15:clr>
            <a:srgbClr val="F26B43"/>
          </p15:clr>
        </p15:guide>
        <p15:guide id="4" orient="horz" pos="2873" userDrawn="1">
          <p15:clr>
            <a:srgbClr val="F26B43"/>
          </p15:clr>
        </p15:guide>
        <p15:guide id="5" orient="horz" pos="337" userDrawn="1">
          <p15:clr>
            <a:srgbClr val="F26B43"/>
          </p15:clr>
        </p15:guide>
        <p15:guide id="6" pos="937" userDrawn="1">
          <p15:clr>
            <a:srgbClr val="F26B43"/>
          </p15:clr>
        </p15:guide>
        <p15:guide id="7" pos="1374" userDrawn="1">
          <p15:clr>
            <a:srgbClr val="F26B43"/>
          </p15:clr>
        </p15:guide>
        <p15:guide id="8" pos="1536" userDrawn="1">
          <p15:clr>
            <a:srgbClr val="F26B43"/>
          </p15:clr>
        </p15:guide>
        <p15:guide id="9" pos="1967" userDrawn="1">
          <p15:clr>
            <a:srgbClr val="F26B43"/>
          </p15:clr>
        </p15:guide>
        <p15:guide id="10" pos="2132" userDrawn="1">
          <p15:clr>
            <a:srgbClr val="F26B43"/>
          </p15:clr>
        </p15:guide>
        <p15:guide id="11" pos="2566" userDrawn="1">
          <p15:clr>
            <a:srgbClr val="F26B43"/>
          </p15:clr>
        </p15:guide>
        <p15:guide id="12" pos="2725" userDrawn="1">
          <p15:clr>
            <a:srgbClr val="F26B43"/>
          </p15:clr>
        </p15:guide>
        <p15:guide id="13" pos="3164" userDrawn="1">
          <p15:clr>
            <a:srgbClr val="F26B43"/>
          </p15:clr>
        </p15:guide>
        <p15:guide id="14" pos="3323" userDrawn="1">
          <p15:clr>
            <a:srgbClr val="F26B43"/>
          </p15:clr>
        </p15:guide>
        <p15:guide id="15" pos="3759" userDrawn="1">
          <p15:clr>
            <a:srgbClr val="F26B43"/>
          </p15:clr>
        </p15:guide>
        <p15:guide id="16" pos="3921" userDrawn="1">
          <p15:clr>
            <a:srgbClr val="F26B43"/>
          </p15:clr>
        </p15:guide>
        <p15:guide id="17" pos="4357" userDrawn="1">
          <p15:clr>
            <a:srgbClr val="F26B43"/>
          </p15:clr>
        </p15:guide>
        <p15:guide id="18" pos="4519" userDrawn="1">
          <p15:clr>
            <a:srgbClr val="F26B43"/>
          </p15:clr>
        </p15:guide>
        <p15:guide id="19" pos="4955" userDrawn="1">
          <p15:clr>
            <a:srgbClr val="F26B43"/>
          </p15:clr>
        </p15:guide>
        <p15:guide id="20" pos="5551" userDrawn="1">
          <p15:clr>
            <a:srgbClr val="F26B43"/>
          </p15:clr>
        </p15:guide>
        <p15:guide id="21" pos="5708" userDrawn="1">
          <p15:clr>
            <a:srgbClr val="F26B43"/>
          </p15:clr>
        </p15:guide>
        <p15:guide id="22" pos="6149" userDrawn="1">
          <p15:clr>
            <a:srgbClr val="F26B43"/>
          </p15:clr>
        </p15:guide>
        <p15:guide id="23" pos="6306" userDrawn="1">
          <p15:clr>
            <a:srgbClr val="F26B43"/>
          </p15:clr>
        </p15:guide>
        <p15:guide id="24" pos="6740" userDrawn="1">
          <p15:clr>
            <a:srgbClr val="F26B43"/>
          </p15:clr>
        </p15:guide>
        <p15:guide id="25" pos="6905" userDrawn="1">
          <p15:clr>
            <a:srgbClr val="F26B43"/>
          </p15:clr>
        </p15:guide>
        <p15:guide id="26" pos="7338" userDrawn="1">
          <p15:clr>
            <a:srgbClr val="F26B43"/>
          </p15:clr>
        </p15:guide>
        <p15:guide id="27" orient="horz" pos="808" userDrawn="1">
          <p15:clr>
            <a:srgbClr val="F26B43"/>
          </p15:clr>
        </p15:guide>
        <p15:guide id="28" orient="horz" pos="972" userDrawn="1">
          <p15:clr>
            <a:srgbClr val="F26B43"/>
          </p15:clr>
        </p15:guide>
        <p15:guide id="29" orient="horz" pos="1601" userDrawn="1">
          <p15:clr>
            <a:srgbClr val="F26B43"/>
          </p15:clr>
        </p15:guide>
        <p15:guide id="30" orient="horz" pos="2080" userDrawn="1">
          <p15:clr>
            <a:srgbClr val="F26B43"/>
          </p15:clr>
        </p15:guide>
        <p15:guide id="31" orient="horz" pos="2237" userDrawn="1">
          <p15:clr>
            <a:srgbClr val="F26B43"/>
          </p15:clr>
        </p15:guide>
        <p15:guide id="32" orient="horz" pos="3929" userDrawn="1">
          <p15:clr>
            <a:srgbClr val="F26B43"/>
          </p15:clr>
        </p15:guide>
        <p15:guide id="33" orient="horz" pos="3344" userDrawn="1">
          <p15:clr>
            <a:srgbClr val="F26B43"/>
          </p15:clr>
        </p15:guide>
        <p15:guide id="34" orient="horz" pos="3501" userDrawn="1">
          <p15:clr>
            <a:srgbClr val="F26B43"/>
          </p15:clr>
        </p15:guide>
        <p15:guide id="35" orient="horz" pos="2718" userDrawn="1">
          <p15:clr>
            <a:srgbClr val="F26B43"/>
          </p15:clr>
        </p15:guide>
        <p15:guide id="36" pos="33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://www.is3.uni-koeln.de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tiff"/><Relationship Id="rId4" Type="http://schemas.openxmlformats.org/officeDocument/2006/relationships/hyperlink" Target="mailto:is3-teaching@wiso.uni-koeln.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428263" y="5157193"/>
            <a:ext cx="11230337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Workshop 8 – Deep Learning – Part 3</a:t>
            </a:r>
            <a:endParaRPr lang="en-US" sz="3200" baseline="30000" dirty="0">
              <a:solidFill>
                <a:schemeClr val="bg1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000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Advanced Analytics and Applications [AAA]</a:t>
            </a:r>
          </a:p>
        </p:txBody>
      </p:sp>
      <p:sp>
        <p:nvSpPr>
          <p:cNvPr id="5" name="Rechteck 4"/>
          <p:cNvSpPr/>
          <p:nvPr/>
        </p:nvSpPr>
        <p:spPr>
          <a:xfrm>
            <a:off x="428262" y="6335742"/>
            <a:ext cx="1123033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de-DE" sz="1100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Information Systems for Sustainable Society (is3) | WiSo Faculty | Univ.-Prof. Dr. Wolfgang Ketter  | </a:t>
            </a:r>
            <a:fld id="{F98651E8-28A9-40EA-971A-EE9F3AB7359B}" type="datetime1">
              <a:rPr lang="en-US" altLang="de-DE" sz="1100" smtClean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pPr/>
              <a:t>5/26/20</a:t>
            </a:fld>
            <a:endParaRPr lang="en-US" altLang="de-DE" sz="1100" dirty="0">
              <a:solidFill>
                <a:schemeClr val="bg1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95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Today‘s</a:t>
            </a:r>
            <a:r>
              <a:rPr lang="de-DE" dirty="0"/>
              <a:t> </a:t>
            </a:r>
            <a:r>
              <a:rPr lang="de-DE" dirty="0" err="1"/>
              <a:t>topics</a:t>
            </a:r>
            <a:r>
              <a:rPr lang="de-DE" dirty="0"/>
              <a:t>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 err="1"/>
              <a:t>Deep</a:t>
            </a:r>
            <a:r>
              <a:rPr lang="de-DE" dirty="0"/>
              <a:t> Learning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3D18927-E2DB-BB4F-B8BB-38BA20FF048A}"/>
              </a:ext>
            </a:extLst>
          </p:cNvPr>
          <p:cNvSpPr txBox="1"/>
          <p:nvPr/>
        </p:nvSpPr>
        <p:spPr>
          <a:xfrm>
            <a:off x="531341" y="6413156"/>
            <a:ext cx="43941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https://</a:t>
            </a:r>
            <a:r>
              <a:rPr lang="en-US" sz="700" dirty="0" err="1"/>
              <a:t>towardsdatascience.com</a:t>
            </a:r>
            <a:r>
              <a:rPr lang="en-US" sz="700" dirty="0"/>
              <a:t>/text-classification-in-keras-part-1-a-simple-reuters-news-classifier-9558d34d01d3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F95E89F-CF16-804D-9AED-AAB4EAF12CFC}"/>
              </a:ext>
            </a:extLst>
          </p:cNvPr>
          <p:cNvSpPr txBox="1"/>
          <p:nvPr/>
        </p:nvSpPr>
        <p:spPr>
          <a:xfrm>
            <a:off x="532911" y="6516883"/>
            <a:ext cx="53190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medium.com</a:t>
            </a:r>
            <a:r>
              <a:rPr lang="en-US" sz="800" dirty="0"/>
              <a:t>/</a:t>
            </a:r>
            <a:r>
              <a:rPr lang="en-US" sz="800" dirty="0" err="1"/>
              <a:t>rocknnull</a:t>
            </a:r>
            <a:r>
              <a:rPr lang="en-US" sz="800" dirty="0"/>
              <a:t>/playing-with-machine-learning-a-practical-example-using-keras-tensorflow-790375cd1abb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4DAD18-E3A7-3449-A178-FFF90BFB206E}"/>
              </a:ext>
            </a:extLst>
          </p:cNvPr>
          <p:cNvSpPr/>
          <p:nvPr/>
        </p:nvSpPr>
        <p:spPr>
          <a:xfrm>
            <a:off x="695400" y="1727260"/>
            <a:ext cx="370738" cy="370738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3AC385-51A0-BD41-B4DB-108AF16A03EC}"/>
              </a:ext>
            </a:extLst>
          </p:cNvPr>
          <p:cNvSpPr/>
          <p:nvPr/>
        </p:nvSpPr>
        <p:spPr>
          <a:xfrm>
            <a:off x="4459381" y="1722366"/>
            <a:ext cx="370738" cy="370738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BA6EBD9-48C9-7D4D-BD27-D1F621B79CE9}"/>
              </a:ext>
            </a:extLst>
          </p:cNvPr>
          <p:cNvSpPr/>
          <p:nvPr/>
        </p:nvSpPr>
        <p:spPr>
          <a:xfrm>
            <a:off x="7582199" y="1722366"/>
            <a:ext cx="370738" cy="370738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5EF5FDE-E8C5-6B4D-A774-70C90B1F1BD7}"/>
              </a:ext>
            </a:extLst>
          </p:cNvPr>
          <p:cNvSpPr txBox="1"/>
          <p:nvPr/>
        </p:nvSpPr>
        <p:spPr>
          <a:xfrm>
            <a:off x="1124464" y="1754659"/>
            <a:ext cx="2886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Regularization Techniques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3276B9E-DF91-CF4B-899D-E2D199D0461F}"/>
              </a:ext>
            </a:extLst>
          </p:cNvPr>
          <p:cNvSpPr txBox="1"/>
          <p:nvPr/>
        </p:nvSpPr>
        <p:spPr>
          <a:xfrm>
            <a:off x="4972052" y="1722366"/>
            <a:ext cx="2181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Hand-Written Digits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F0C1A25-58AC-1244-9EA6-E6DEA5A52E7A}"/>
              </a:ext>
            </a:extLst>
          </p:cNvPr>
          <p:cNvSpPr txBox="1"/>
          <p:nvPr/>
        </p:nvSpPr>
        <p:spPr>
          <a:xfrm>
            <a:off x="8070094" y="1717897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Image Classification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94CED4AA-38C4-9F46-86EC-1A199EBD5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419" y="2365403"/>
            <a:ext cx="3501373" cy="21336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D49FE85F-3889-AA49-8A5D-4DA941C7F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231" y="2600156"/>
            <a:ext cx="2778820" cy="164044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272FE2C-AF8A-F546-8A89-6D590F5876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6114" y="2446253"/>
            <a:ext cx="2677294" cy="197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438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Developing</a:t>
            </a:r>
            <a:r>
              <a:rPr lang="de-DE" dirty="0"/>
              <a:t> an </a:t>
            </a:r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cnn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classify</a:t>
            </a:r>
            <a:r>
              <a:rPr lang="de-DE" dirty="0"/>
              <a:t> </a:t>
            </a:r>
            <a:r>
              <a:rPr lang="de-DE" dirty="0" err="1"/>
              <a:t>images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 err="1"/>
              <a:t>Deep</a:t>
            </a:r>
            <a:r>
              <a:rPr lang="de-DE" dirty="0"/>
              <a:t> Learning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3D18927-E2DB-BB4F-B8BB-38BA20FF048A}"/>
              </a:ext>
            </a:extLst>
          </p:cNvPr>
          <p:cNvSpPr txBox="1"/>
          <p:nvPr/>
        </p:nvSpPr>
        <p:spPr>
          <a:xfrm>
            <a:off x="531341" y="6413156"/>
            <a:ext cx="43941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https://</a:t>
            </a:r>
            <a:r>
              <a:rPr lang="en-US" sz="700" dirty="0" err="1"/>
              <a:t>towardsdatascience.com</a:t>
            </a:r>
            <a:r>
              <a:rPr lang="en-US" sz="700" dirty="0"/>
              <a:t>/text-classification-in-keras-part-1-a-simple-reuters-news-classifier-9558d34d01d3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F95E89F-CF16-804D-9AED-AAB4EAF12CFC}"/>
              </a:ext>
            </a:extLst>
          </p:cNvPr>
          <p:cNvSpPr txBox="1"/>
          <p:nvPr/>
        </p:nvSpPr>
        <p:spPr>
          <a:xfrm>
            <a:off x="532911" y="6516883"/>
            <a:ext cx="53190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medium.com</a:t>
            </a:r>
            <a:r>
              <a:rPr lang="en-US" sz="800" dirty="0"/>
              <a:t>/</a:t>
            </a:r>
            <a:r>
              <a:rPr lang="en-US" sz="800" dirty="0" err="1"/>
              <a:t>rocknnull</a:t>
            </a:r>
            <a:r>
              <a:rPr lang="en-US" sz="800" dirty="0"/>
              <a:t>/playing-with-machine-learning-a-practical-example-using-keras-tensorflow-790375cd1abb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1F89B49-EF5B-F74C-A17B-6D27706A94F4}"/>
              </a:ext>
            </a:extLst>
          </p:cNvPr>
          <p:cNvSpPr txBox="1"/>
          <p:nvPr/>
        </p:nvSpPr>
        <p:spPr>
          <a:xfrm>
            <a:off x="529929" y="4227499"/>
            <a:ext cx="14141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Input with 32x32x3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FA8247E-EA28-B449-9F76-56EC22004EAD}"/>
              </a:ext>
            </a:extLst>
          </p:cNvPr>
          <p:cNvSpPr/>
          <p:nvPr/>
        </p:nvSpPr>
        <p:spPr>
          <a:xfrm>
            <a:off x="1006949" y="1658654"/>
            <a:ext cx="504056" cy="2232248"/>
          </a:xfrm>
          <a:prstGeom prst="rect">
            <a:avLst/>
          </a:prstGeom>
          <a:solidFill>
            <a:srgbClr val="447A93"/>
          </a:solidFill>
          <a:ln>
            <a:solidFill>
              <a:srgbClr val="447A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CA5B3976-716C-F441-BDAC-68948637019C}"/>
              </a:ext>
            </a:extLst>
          </p:cNvPr>
          <p:cNvGrpSpPr/>
          <p:nvPr/>
        </p:nvGrpSpPr>
        <p:grpSpPr>
          <a:xfrm>
            <a:off x="1821802" y="1412776"/>
            <a:ext cx="1197764" cy="3315247"/>
            <a:chOff x="1451099" y="1626215"/>
            <a:chExt cx="1197764" cy="3315247"/>
          </a:xfrm>
        </p:grpSpPr>
        <p:sp>
          <p:nvSpPr>
            <p:cNvPr id="36" name="Rahmen 35">
              <a:extLst>
                <a:ext uri="{FF2B5EF4-FFF2-40B4-BE49-F238E27FC236}">
                  <a16:creationId xmlns:a16="http://schemas.microsoft.com/office/drawing/2014/main" id="{7F10FFF3-2707-704D-A4F1-A9F164C60760}"/>
                </a:ext>
              </a:extLst>
            </p:cNvPr>
            <p:cNvSpPr/>
            <p:nvPr/>
          </p:nvSpPr>
          <p:spPr>
            <a:xfrm rot="5400000">
              <a:off x="792314" y="2612530"/>
              <a:ext cx="2522867" cy="550238"/>
            </a:xfrm>
            <a:prstGeom prst="frame">
              <a:avLst>
                <a:gd name="adj1" fmla="val 3043"/>
              </a:avLst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Rechteck 38">
              <a:extLst>
                <a:ext uri="{FF2B5EF4-FFF2-40B4-BE49-F238E27FC236}">
                  <a16:creationId xmlns:a16="http://schemas.microsoft.com/office/drawing/2014/main" id="{D783B6B7-FF02-4F40-89C2-4B7157432215}"/>
                </a:ext>
              </a:extLst>
            </p:cNvPr>
            <p:cNvSpPr/>
            <p:nvPr/>
          </p:nvSpPr>
          <p:spPr>
            <a:xfrm>
              <a:off x="1835866" y="2636398"/>
              <a:ext cx="428225" cy="417545"/>
            </a:xfrm>
            <a:prstGeom prst="rect">
              <a:avLst/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</a:t>
              </a:r>
            </a:p>
          </p:txBody>
        </p:sp>
        <p:sp>
          <p:nvSpPr>
            <p:cNvPr id="40" name="Textfeld 39">
              <a:extLst>
                <a:ext uri="{FF2B5EF4-FFF2-40B4-BE49-F238E27FC236}">
                  <a16:creationId xmlns:a16="http://schemas.microsoft.com/office/drawing/2014/main" id="{6C98D0B7-DF91-BD4A-82DA-C3B5DCF68F42}"/>
                </a:ext>
              </a:extLst>
            </p:cNvPr>
            <p:cNvSpPr txBox="1"/>
            <p:nvPr/>
          </p:nvSpPr>
          <p:spPr>
            <a:xfrm>
              <a:off x="1451099" y="4295131"/>
              <a:ext cx="119776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Conv. Only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Layer 1</a:t>
              </a:r>
            </a:p>
          </p:txBody>
        </p:sp>
      </p:grp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9F3A2F3E-B909-674B-9794-FBF267BF0616}"/>
              </a:ext>
            </a:extLst>
          </p:cNvPr>
          <p:cNvGrpSpPr/>
          <p:nvPr/>
        </p:nvGrpSpPr>
        <p:grpSpPr>
          <a:xfrm>
            <a:off x="3301009" y="1412776"/>
            <a:ext cx="862737" cy="3315247"/>
            <a:chOff x="1618611" y="1626215"/>
            <a:chExt cx="862737" cy="3315247"/>
          </a:xfrm>
        </p:grpSpPr>
        <p:sp>
          <p:nvSpPr>
            <p:cNvPr id="42" name="Rahmen 41">
              <a:extLst>
                <a:ext uri="{FF2B5EF4-FFF2-40B4-BE49-F238E27FC236}">
                  <a16:creationId xmlns:a16="http://schemas.microsoft.com/office/drawing/2014/main" id="{551BF255-8869-6D4C-8451-8FE9464E0A7D}"/>
                </a:ext>
              </a:extLst>
            </p:cNvPr>
            <p:cNvSpPr/>
            <p:nvPr/>
          </p:nvSpPr>
          <p:spPr>
            <a:xfrm rot="5400000">
              <a:off x="792314" y="2612530"/>
              <a:ext cx="2522867" cy="550238"/>
            </a:xfrm>
            <a:prstGeom prst="frame">
              <a:avLst>
                <a:gd name="adj1" fmla="val 3043"/>
              </a:avLst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Rechteck 42">
              <a:extLst>
                <a:ext uri="{FF2B5EF4-FFF2-40B4-BE49-F238E27FC236}">
                  <a16:creationId xmlns:a16="http://schemas.microsoft.com/office/drawing/2014/main" id="{236942FB-3072-A641-B5C3-466F2173253D}"/>
                </a:ext>
              </a:extLst>
            </p:cNvPr>
            <p:cNvSpPr/>
            <p:nvPr/>
          </p:nvSpPr>
          <p:spPr>
            <a:xfrm>
              <a:off x="1835869" y="1873222"/>
              <a:ext cx="428225" cy="417545"/>
            </a:xfrm>
            <a:prstGeom prst="rect">
              <a:avLst/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</a:t>
              </a:r>
            </a:p>
          </p:txBody>
        </p:sp>
        <p:sp>
          <p:nvSpPr>
            <p:cNvPr id="44" name="Rechteck 43">
              <a:extLst>
                <a:ext uri="{FF2B5EF4-FFF2-40B4-BE49-F238E27FC236}">
                  <a16:creationId xmlns:a16="http://schemas.microsoft.com/office/drawing/2014/main" id="{FCB45443-46DA-4D48-8D9C-552E0A9BAE09}"/>
                </a:ext>
              </a:extLst>
            </p:cNvPr>
            <p:cNvSpPr/>
            <p:nvPr/>
          </p:nvSpPr>
          <p:spPr>
            <a:xfrm>
              <a:off x="1841312" y="2586085"/>
              <a:ext cx="428225" cy="417545"/>
            </a:xfrm>
            <a:prstGeom prst="rect">
              <a:avLst/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</a:t>
              </a:r>
            </a:p>
          </p:txBody>
        </p:sp>
        <p:sp>
          <p:nvSpPr>
            <p:cNvPr id="45" name="Rechteck 44">
              <a:extLst>
                <a:ext uri="{FF2B5EF4-FFF2-40B4-BE49-F238E27FC236}">
                  <a16:creationId xmlns:a16="http://schemas.microsoft.com/office/drawing/2014/main" id="{BC5DC2F5-9A40-D346-ABD7-60C04731F272}"/>
                </a:ext>
              </a:extLst>
            </p:cNvPr>
            <p:cNvSpPr/>
            <p:nvPr/>
          </p:nvSpPr>
          <p:spPr>
            <a:xfrm>
              <a:off x="1835868" y="3298948"/>
              <a:ext cx="428225" cy="417545"/>
            </a:xfrm>
            <a:prstGeom prst="rect">
              <a:avLst/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A64670FD-FED1-E74C-99B7-01B1F4A2AA72}"/>
                </a:ext>
              </a:extLst>
            </p:cNvPr>
            <p:cNvSpPr txBox="1"/>
            <p:nvPr/>
          </p:nvSpPr>
          <p:spPr>
            <a:xfrm>
              <a:off x="1618611" y="4295131"/>
              <a:ext cx="86273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Conv.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Layer 2</a:t>
              </a:r>
            </a:p>
          </p:txBody>
        </p:sp>
      </p:grpSp>
      <p:sp>
        <p:nvSpPr>
          <p:cNvPr id="53" name="Rechteck 52">
            <a:extLst>
              <a:ext uri="{FF2B5EF4-FFF2-40B4-BE49-F238E27FC236}">
                <a16:creationId xmlns:a16="http://schemas.microsoft.com/office/drawing/2014/main" id="{3942E08C-65A3-1E4A-BE5A-28141F5C976E}"/>
              </a:ext>
            </a:extLst>
          </p:cNvPr>
          <p:cNvSpPr/>
          <p:nvPr/>
        </p:nvSpPr>
        <p:spPr>
          <a:xfrm>
            <a:off x="4349990" y="2205985"/>
            <a:ext cx="504056" cy="959536"/>
          </a:xfrm>
          <a:prstGeom prst="rect">
            <a:avLst/>
          </a:prstGeom>
          <a:solidFill>
            <a:srgbClr val="447A93"/>
          </a:solidFill>
          <a:ln>
            <a:solidFill>
              <a:srgbClr val="447A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0.25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BCC15F32-7DE5-5D4F-B8D0-1F23EFDC4390}"/>
              </a:ext>
            </a:extLst>
          </p:cNvPr>
          <p:cNvSpPr txBox="1"/>
          <p:nvPr/>
        </p:nvSpPr>
        <p:spPr>
          <a:xfrm>
            <a:off x="4116148" y="4193382"/>
            <a:ext cx="971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srgbClr val="000000"/>
                </a:solidFill>
              </a:rPr>
              <a:t>Dropout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C99E4578-CABF-724D-99AE-E8F8A832C2DA}"/>
              </a:ext>
            </a:extLst>
          </p:cNvPr>
          <p:cNvSpPr txBox="1"/>
          <p:nvPr/>
        </p:nvSpPr>
        <p:spPr>
          <a:xfrm>
            <a:off x="1820199" y="4739690"/>
            <a:ext cx="123142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Filters: 50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Kernel: (3,3)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Strides: (1,1)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Padding: ‘same’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Act: </a:t>
            </a:r>
            <a:r>
              <a:rPr lang="en-US" sz="1400" dirty="0" err="1">
                <a:latin typeface="Arial Narrow" panose="020B0604020202020204" pitchFamily="34" charset="0"/>
                <a:cs typeface="Arial Narrow" panose="020B0604020202020204" pitchFamily="34" charset="0"/>
              </a:rPr>
              <a:t>ReLU</a:t>
            </a:r>
            <a:endParaRPr lang="en-US" sz="14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5005FB16-1FA6-524A-8016-6D80C83C193E}"/>
              </a:ext>
            </a:extLst>
          </p:cNvPr>
          <p:cNvSpPr txBox="1"/>
          <p:nvPr/>
        </p:nvSpPr>
        <p:spPr>
          <a:xfrm>
            <a:off x="2993450" y="4728023"/>
            <a:ext cx="140775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Filters: 50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Kernel: (3,3)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Strides: (1,1)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Padding: ‘same’</a:t>
            </a:r>
          </a:p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Act: </a:t>
            </a:r>
            <a:r>
              <a:rPr lang="en-US" sz="1400" dirty="0" err="1">
                <a:latin typeface="Arial Narrow" panose="020B0604020202020204" pitchFamily="34" charset="0"/>
                <a:cs typeface="Arial Narrow" panose="020B0604020202020204" pitchFamily="34" charset="0"/>
              </a:rPr>
              <a:t>ReLU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b="1" dirty="0" err="1">
                <a:latin typeface="Arial Narrow" panose="020B0604020202020204" pitchFamily="34" charset="0"/>
                <a:cs typeface="Arial Narrow" panose="020B0604020202020204" pitchFamily="34" charset="0"/>
              </a:rPr>
              <a:t>MaxPooling</a:t>
            </a:r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: (2,2)</a:t>
            </a:r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E042CAE7-FB6A-BF40-B118-161D99FEFAD3}"/>
              </a:ext>
            </a:extLst>
          </p:cNvPr>
          <p:cNvGrpSpPr/>
          <p:nvPr/>
        </p:nvGrpSpPr>
        <p:grpSpPr>
          <a:xfrm>
            <a:off x="5114254" y="1412776"/>
            <a:ext cx="862737" cy="3315247"/>
            <a:chOff x="1618611" y="1626215"/>
            <a:chExt cx="862737" cy="3315247"/>
          </a:xfrm>
        </p:grpSpPr>
        <p:sp>
          <p:nvSpPr>
            <p:cNvPr id="59" name="Rahmen 58">
              <a:extLst>
                <a:ext uri="{FF2B5EF4-FFF2-40B4-BE49-F238E27FC236}">
                  <a16:creationId xmlns:a16="http://schemas.microsoft.com/office/drawing/2014/main" id="{C225BA95-4A64-DA4C-B4C7-C685C0CB5584}"/>
                </a:ext>
              </a:extLst>
            </p:cNvPr>
            <p:cNvSpPr/>
            <p:nvPr/>
          </p:nvSpPr>
          <p:spPr>
            <a:xfrm rot="5400000">
              <a:off x="792314" y="2612530"/>
              <a:ext cx="2522867" cy="550238"/>
            </a:xfrm>
            <a:prstGeom prst="frame">
              <a:avLst>
                <a:gd name="adj1" fmla="val 3043"/>
              </a:avLst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977BAB1F-B397-B448-8CE0-5B4D50BEA5B8}"/>
                </a:ext>
              </a:extLst>
            </p:cNvPr>
            <p:cNvSpPr/>
            <p:nvPr/>
          </p:nvSpPr>
          <p:spPr>
            <a:xfrm>
              <a:off x="1835869" y="1873222"/>
              <a:ext cx="428225" cy="417545"/>
            </a:xfrm>
            <a:prstGeom prst="rect">
              <a:avLst/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</a:t>
              </a:r>
            </a:p>
          </p:txBody>
        </p:sp>
        <p:sp>
          <p:nvSpPr>
            <p:cNvPr id="61" name="Rechteck 60">
              <a:extLst>
                <a:ext uri="{FF2B5EF4-FFF2-40B4-BE49-F238E27FC236}">
                  <a16:creationId xmlns:a16="http://schemas.microsoft.com/office/drawing/2014/main" id="{C4A39D05-1914-074D-85D5-38AC09FEAE1A}"/>
                </a:ext>
              </a:extLst>
            </p:cNvPr>
            <p:cNvSpPr/>
            <p:nvPr/>
          </p:nvSpPr>
          <p:spPr>
            <a:xfrm>
              <a:off x="1841312" y="2586085"/>
              <a:ext cx="428225" cy="417545"/>
            </a:xfrm>
            <a:prstGeom prst="rect">
              <a:avLst/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D</a:t>
              </a:r>
            </a:p>
          </p:txBody>
        </p:sp>
        <p:sp>
          <p:nvSpPr>
            <p:cNvPr id="62" name="Rechteck 61">
              <a:extLst>
                <a:ext uri="{FF2B5EF4-FFF2-40B4-BE49-F238E27FC236}">
                  <a16:creationId xmlns:a16="http://schemas.microsoft.com/office/drawing/2014/main" id="{C6079856-A6AA-4F45-BB5A-7C657F5B2D58}"/>
                </a:ext>
              </a:extLst>
            </p:cNvPr>
            <p:cNvSpPr/>
            <p:nvPr/>
          </p:nvSpPr>
          <p:spPr>
            <a:xfrm>
              <a:off x="1835868" y="3298948"/>
              <a:ext cx="428225" cy="417545"/>
            </a:xfrm>
            <a:prstGeom prst="rect">
              <a:avLst/>
            </a:prstGeom>
            <a:solidFill>
              <a:srgbClr val="447993"/>
            </a:solidFill>
            <a:ln w="12700" cap="flat" cmpd="sng" algn="ctr">
              <a:solidFill>
                <a:srgbClr val="447993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</a:t>
              </a:r>
            </a:p>
          </p:txBody>
        </p: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A5FD0FE9-01B9-474C-B366-F789CEA61107}"/>
                </a:ext>
              </a:extLst>
            </p:cNvPr>
            <p:cNvSpPr txBox="1"/>
            <p:nvPr/>
          </p:nvSpPr>
          <p:spPr>
            <a:xfrm>
              <a:off x="1618611" y="4295131"/>
              <a:ext cx="86273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Conv.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Layer 2</a:t>
              </a:r>
            </a:p>
          </p:txBody>
        </p:sp>
      </p:grpSp>
      <p:sp>
        <p:nvSpPr>
          <p:cNvPr id="64" name="Rechteck 63">
            <a:extLst>
              <a:ext uri="{FF2B5EF4-FFF2-40B4-BE49-F238E27FC236}">
                <a16:creationId xmlns:a16="http://schemas.microsoft.com/office/drawing/2014/main" id="{39E53F45-2681-014D-9B1A-228621B7C2EA}"/>
              </a:ext>
            </a:extLst>
          </p:cNvPr>
          <p:cNvSpPr/>
          <p:nvPr/>
        </p:nvSpPr>
        <p:spPr>
          <a:xfrm>
            <a:off x="6163235" y="2205985"/>
            <a:ext cx="504056" cy="959536"/>
          </a:xfrm>
          <a:prstGeom prst="rect">
            <a:avLst/>
          </a:prstGeom>
          <a:solidFill>
            <a:srgbClr val="447A93"/>
          </a:solidFill>
          <a:ln>
            <a:solidFill>
              <a:srgbClr val="447A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0.25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2E0C7CCD-8162-D14C-8F93-0653D6C48BC5}"/>
              </a:ext>
            </a:extLst>
          </p:cNvPr>
          <p:cNvSpPr txBox="1"/>
          <p:nvPr/>
        </p:nvSpPr>
        <p:spPr>
          <a:xfrm>
            <a:off x="5929393" y="4193382"/>
            <a:ext cx="971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srgbClr val="000000"/>
                </a:solidFill>
              </a:rPr>
              <a:t>Dropout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12B5B19A-2A01-554B-A61C-0D1C053FAB92}"/>
              </a:ext>
            </a:extLst>
          </p:cNvPr>
          <p:cNvSpPr txBox="1"/>
          <p:nvPr/>
        </p:nvSpPr>
        <p:spPr>
          <a:xfrm>
            <a:off x="4806695" y="4728023"/>
            <a:ext cx="140775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Filters: 125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Kernel: (3,3)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Strides: (1,1)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Padding: ‘same’</a:t>
            </a:r>
          </a:p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Act: </a:t>
            </a:r>
            <a:r>
              <a:rPr lang="en-US" sz="1400" dirty="0" err="1">
                <a:latin typeface="Arial Narrow" panose="020B0604020202020204" pitchFamily="34" charset="0"/>
                <a:cs typeface="Arial Narrow" panose="020B0604020202020204" pitchFamily="34" charset="0"/>
              </a:rPr>
              <a:t>ReLU</a:t>
            </a:r>
            <a:b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en-US" sz="1400" b="1" dirty="0" err="1">
                <a:latin typeface="Arial Narrow" panose="020B0604020202020204" pitchFamily="34" charset="0"/>
                <a:cs typeface="Arial Narrow" panose="020B0604020202020204" pitchFamily="34" charset="0"/>
              </a:rPr>
              <a:t>MaxPooling</a:t>
            </a:r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: (2,2)</a:t>
            </a:r>
          </a:p>
        </p:txBody>
      </p:sp>
      <p:sp>
        <p:nvSpPr>
          <p:cNvPr id="67" name="Rechteck 66">
            <a:extLst>
              <a:ext uri="{FF2B5EF4-FFF2-40B4-BE49-F238E27FC236}">
                <a16:creationId xmlns:a16="http://schemas.microsoft.com/office/drawing/2014/main" id="{90577AB5-97B5-F241-B85C-4BBF2AE0A0E6}"/>
              </a:ext>
            </a:extLst>
          </p:cNvPr>
          <p:cNvSpPr/>
          <p:nvPr/>
        </p:nvSpPr>
        <p:spPr>
          <a:xfrm>
            <a:off x="7057445" y="2210229"/>
            <a:ext cx="504056" cy="959536"/>
          </a:xfrm>
          <a:prstGeom prst="rect">
            <a:avLst/>
          </a:prstGeom>
          <a:solidFill>
            <a:srgbClr val="447A93"/>
          </a:solidFill>
          <a:ln>
            <a:solidFill>
              <a:srgbClr val="447A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68" name="Textfeld 67">
            <a:extLst>
              <a:ext uri="{FF2B5EF4-FFF2-40B4-BE49-F238E27FC236}">
                <a16:creationId xmlns:a16="http://schemas.microsoft.com/office/drawing/2014/main" id="{1B9B0E9F-89F4-D741-8D51-2211AD74A7D7}"/>
              </a:ext>
            </a:extLst>
          </p:cNvPr>
          <p:cNvSpPr txBox="1"/>
          <p:nvPr/>
        </p:nvSpPr>
        <p:spPr>
          <a:xfrm>
            <a:off x="6927499" y="4193382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srgbClr val="000000"/>
                </a:solidFill>
              </a:rPr>
              <a:t>Flatten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69" name="Rechteck 68">
            <a:extLst>
              <a:ext uri="{FF2B5EF4-FFF2-40B4-BE49-F238E27FC236}">
                <a16:creationId xmlns:a16="http://schemas.microsoft.com/office/drawing/2014/main" id="{A62D0D0E-00E0-3443-844C-E30A3CA1CC5E}"/>
              </a:ext>
            </a:extLst>
          </p:cNvPr>
          <p:cNvSpPr/>
          <p:nvPr/>
        </p:nvSpPr>
        <p:spPr>
          <a:xfrm>
            <a:off x="7900226" y="2205985"/>
            <a:ext cx="2444246" cy="959536"/>
          </a:xfrm>
          <a:prstGeom prst="rect">
            <a:avLst/>
          </a:prstGeom>
          <a:solidFill>
            <a:srgbClr val="447A93"/>
          </a:solidFill>
          <a:ln>
            <a:solidFill>
              <a:srgbClr val="447A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EAB45B11-14E6-6644-85F1-CE25F4EAF457}"/>
              </a:ext>
            </a:extLst>
          </p:cNvPr>
          <p:cNvSpPr txBox="1"/>
          <p:nvPr/>
        </p:nvSpPr>
        <p:spPr>
          <a:xfrm>
            <a:off x="8304659" y="4165944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srgbClr val="000000"/>
                </a:solidFill>
              </a:rPr>
              <a:t>Dense Network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15E7D648-E733-384D-BCF2-08FC7145E2CC}"/>
              </a:ext>
            </a:extLst>
          </p:cNvPr>
          <p:cNvSpPr txBox="1"/>
          <p:nvPr/>
        </p:nvSpPr>
        <p:spPr>
          <a:xfrm>
            <a:off x="7846207" y="4728022"/>
            <a:ext cx="255230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2 Layers</a:t>
            </a:r>
          </a:p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Dropout after each layer with </a:t>
            </a:r>
            <a:r>
              <a:rPr lang="en-US" sz="1400" b="1" dirty="0" err="1">
                <a:latin typeface="Arial Narrow" panose="020B0604020202020204" pitchFamily="34" charset="0"/>
                <a:cs typeface="Arial Narrow" panose="020B0604020202020204" pitchFamily="34" charset="0"/>
              </a:rPr>
              <a:t>dr</a:t>
            </a:r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=0.4</a:t>
            </a:r>
          </a:p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500 nodes </a:t>
            </a:r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first</a:t>
            </a: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 hidden layer, </a:t>
            </a:r>
          </a:p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250 nodes </a:t>
            </a:r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second</a:t>
            </a:r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 hidden layer</a:t>
            </a:r>
          </a:p>
          <a:p>
            <a:pPr algn="ctr"/>
            <a:r>
              <a:rPr lang="en-US" sz="1400" b="1" dirty="0" err="1">
                <a:latin typeface="Arial Narrow" panose="020B0604020202020204" pitchFamily="34" charset="0"/>
                <a:cs typeface="Arial Narrow" panose="020B0604020202020204" pitchFamily="34" charset="0"/>
              </a:rPr>
              <a:t>ReLU</a:t>
            </a:r>
            <a:r>
              <a:rPr lang="en-US" sz="1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 Activation </a:t>
            </a:r>
          </a:p>
        </p:txBody>
      </p:sp>
      <p:sp>
        <p:nvSpPr>
          <p:cNvPr id="73" name="Rechteck 72">
            <a:extLst>
              <a:ext uri="{FF2B5EF4-FFF2-40B4-BE49-F238E27FC236}">
                <a16:creationId xmlns:a16="http://schemas.microsoft.com/office/drawing/2014/main" id="{28A234B8-38CB-4145-AD66-B5AD23E5D170}"/>
              </a:ext>
            </a:extLst>
          </p:cNvPr>
          <p:cNvSpPr/>
          <p:nvPr/>
        </p:nvSpPr>
        <p:spPr>
          <a:xfrm>
            <a:off x="10776520" y="2212602"/>
            <a:ext cx="504056" cy="959536"/>
          </a:xfrm>
          <a:prstGeom prst="rect">
            <a:avLst/>
          </a:prstGeom>
          <a:solidFill>
            <a:srgbClr val="447A93"/>
          </a:solidFill>
          <a:ln>
            <a:solidFill>
              <a:srgbClr val="447A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47F375DB-3197-034C-9BB2-CAC5E0DB41F4}"/>
              </a:ext>
            </a:extLst>
          </p:cNvPr>
          <p:cNvSpPr txBox="1"/>
          <p:nvPr/>
        </p:nvSpPr>
        <p:spPr>
          <a:xfrm>
            <a:off x="10600386" y="4164053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srgbClr val="000000"/>
                </a:solidFill>
              </a:rPr>
              <a:t>Output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64373BA6-68D0-9340-84C1-92E27694A254}"/>
              </a:ext>
            </a:extLst>
          </p:cNvPr>
          <p:cNvSpPr txBox="1"/>
          <p:nvPr/>
        </p:nvSpPr>
        <p:spPr>
          <a:xfrm>
            <a:off x="10100523" y="4573377"/>
            <a:ext cx="1899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SoftMax, 10 Output nodes</a:t>
            </a:r>
            <a:endParaRPr lang="en-US" sz="1400" b="1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5C4EF85-E189-1049-BF7B-90175B507870}"/>
              </a:ext>
            </a:extLst>
          </p:cNvPr>
          <p:cNvCxnSpPr>
            <a:stCxn id="20" idx="3"/>
          </p:cNvCxnSpPr>
          <p:nvPr/>
        </p:nvCxnSpPr>
        <p:spPr>
          <a:xfrm>
            <a:off x="1511005" y="2774778"/>
            <a:ext cx="527860" cy="5492"/>
          </a:xfrm>
          <a:prstGeom prst="straightConnector1">
            <a:avLst/>
          </a:prstGeom>
          <a:ln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Gerade Verbindung mit Pfeil 75">
            <a:extLst>
              <a:ext uri="{FF2B5EF4-FFF2-40B4-BE49-F238E27FC236}">
                <a16:creationId xmlns:a16="http://schemas.microsoft.com/office/drawing/2014/main" id="{8198FAC2-4319-3E4F-B6B0-42DA21143F2F}"/>
              </a:ext>
            </a:extLst>
          </p:cNvPr>
          <p:cNvCxnSpPr/>
          <p:nvPr/>
        </p:nvCxnSpPr>
        <p:spPr>
          <a:xfrm>
            <a:off x="2839555" y="2779357"/>
            <a:ext cx="527860" cy="5492"/>
          </a:xfrm>
          <a:prstGeom prst="straightConnector1">
            <a:avLst/>
          </a:prstGeom>
          <a:ln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Gerade Verbindung mit Pfeil 76">
            <a:extLst>
              <a:ext uri="{FF2B5EF4-FFF2-40B4-BE49-F238E27FC236}">
                <a16:creationId xmlns:a16="http://schemas.microsoft.com/office/drawing/2014/main" id="{5D9499DF-EBDD-9649-B9B2-5323CC908893}"/>
              </a:ext>
            </a:extLst>
          </p:cNvPr>
          <p:cNvCxnSpPr>
            <a:cxnSpLocks/>
          </p:cNvCxnSpPr>
          <p:nvPr/>
        </p:nvCxnSpPr>
        <p:spPr>
          <a:xfrm>
            <a:off x="4072490" y="2790191"/>
            <a:ext cx="202948" cy="2436"/>
          </a:xfrm>
          <a:prstGeom prst="straightConnector1">
            <a:avLst/>
          </a:prstGeom>
          <a:ln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Gerade Verbindung mit Pfeil 77">
            <a:extLst>
              <a:ext uri="{FF2B5EF4-FFF2-40B4-BE49-F238E27FC236}">
                <a16:creationId xmlns:a16="http://schemas.microsoft.com/office/drawing/2014/main" id="{6F0B7AD6-6E8B-8D49-B7D2-02D3A05B1D60}"/>
              </a:ext>
            </a:extLst>
          </p:cNvPr>
          <p:cNvCxnSpPr>
            <a:cxnSpLocks/>
          </p:cNvCxnSpPr>
          <p:nvPr/>
        </p:nvCxnSpPr>
        <p:spPr>
          <a:xfrm>
            <a:off x="4972627" y="2805642"/>
            <a:ext cx="202948" cy="2436"/>
          </a:xfrm>
          <a:prstGeom prst="straightConnector1">
            <a:avLst/>
          </a:prstGeom>
          <a:ln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Gerade Verbindung mit Pfeil 79">
            <a:extLst>
              <a:ext uri="{FF2B5EF4-FFF2-40B4-BE49-F238E27FC236}">
                <a16:creationId xmlns:a16="http://schemas.microsoft.com/office/drawing/2014/main" id="{CAAAA865-DA13-0E48-A6D6-A5076D302AA5}"/>
              </a:ext>
            </a:extLst>
          </p:cNvPr>
          <p:cNvCxnSpPr>
            <a:cxnSpLocks/>
          </p:cNvCxnSpPr>
          <p:nvPr/>
        </p:nvCxnSpPr>
        <p:spPr>
          <a:xfrm>
            <a:off x="5892129" y="2798084"/>
            <a:ext cx="202948" cy="2436"/>
          </a:xfrm>
          <a:prstGeom prst="straightConnector1">
            <a:avLst/>
          </a:prstGeom>
          <a:ln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3E7DCBFD-39F8-5840-A9D9-B985959CE2FB}"/>
              </a:ext>
            </a:extLst>
          </p:cNvPr>
          <p:cNvCxnSpPr>
            <a:cxnSpLocks/>
          </p:cNvCxnSpPr>
          <p:nvPr/>
        </p:nvCxnSpPr>
        <p:spPr>
          <a:xfrm>
            <a:off x="6725133" y="2802883"/>
            <a:ext cx="202948" cy="2436"/>
          </a:xfrm>
          <a:prstGeom prst="straightConnector1">
            <a:avLst/>
          </a:prstGeom>
          <a:ln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Gerade Verbindung mit Pfeil 81">
            <a:extLst>
              <a:ext uri="{FF2B5EF4-FFF2-40B4-BE49-F238E27FC236}">
                <a16:creationId xmlns:a16="http://schemas.microsoft.com/office/drawing/2014/main" id="{FC5D1AE1-B3FD-F742-B314-10E71717252B}"/>
              </a:ext>
            </a:extLst>
          </p:cNvPr>
          <p:cNvCxnSpPr>
            <a:cxnSpLocks/>
          </p:cNvCxnSpPr>
          <p:nvPr/>
        </p:nvCxnSpPr>
        <p:spPr>
          <a:xfrm>
            <a:off x="7619920" y="2807682"/>
            <a:ext cx="202948" cy="2436"/>
          </a:xfrm>
          <a:prstGeom prst="straightConnector1">
            <a:avLst/>
          </a:prstGeom>
          <a:ln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 Verbindung mit Pfeil 82">
            <a:extLst>
              <a:ext uri="{FF2B5EF4-FFF2-40B4-BE49-F238E27FC236}">
                <a16:creationId xmlns:a16="http://schemas.microsoft.com/office/drawing/2014/main" id="{E99A1C82-3FBA-A649-8231-7E4FD9052732}"/>
              </a:ext>
            </a:extLst>
          </p:cNvPr>
          <p:cNvCxnSpPr>
            <a:cxnSpLocks/>
          </p:cNvCxnSpPr>
          <p:nvPr/>
        </p:nvCxnSpPr>
        <p:spPr>
          <a:xfrm>
            <a:off x="8514707" y="2812481"/>
            <a:ext cx="202948" cy="2436"/>
          </a:xfrm>
          <a:prstGeom prst="straightConnector1">
            <a:avLst/>
          </a:prstGeom>
          <a:ln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 Verbindung mit Pfeil 84">
            <a:extLst>
              <a:ext uri="{FF2B5EF4-FFF2-40B4-BE49-F238E27FC236}">
                <a16:creationId xmlns:a16="http://schemas.microsoft.com/office/drawing/2014/main" id="{23805E47-1869-DA47-A2D1-8D83BCFEDEB8}"/>
              </a:ext>
            </a:extLst>
          </p:cNvPr>
          <p:cNvCxnSpPr>
            <a:cxnSpLocks/>
          </p:cNvCxnSpPr>
          <p:nvPr/>
        </p:nvCxnSpPr>
        <p:spPr>
          <a:xfrm flipV="1">
            <a:off x="10392033" y="2789524"/>
            <a:ext cx="301722" cy="3104"/>
          </a:xfrm>
          <a:prstGeom prst="straightConnector1">
            <a:avLst/>
          </a:prstGeom>
          <a:ln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feld 86">
            <a:extLst>
              <a:ext uri="{FF2B5EF4-FFF2-40B4-BE49-F238E27FC236}">
                <a16:creationId xmlns:a16="http://schemas.microsoft.com/office/drawing/2014/main" id="{3E579825-E4E9-EC49-942D-45016AF82C96}"/>
              </a:ext>
            </a:extLst>
          </p:cNvPr>
          <p:cNvSpPr txBox="1"/>
          <p:nvPr/>
        </p:nvSpPr>
        <p:spPr>
          <a:xfrm>
            <a:off x="7900226" y="1013404"/>
            <a:ext cx="33650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Loss: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categorical_crossentropy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Metrics: ‘accuracy’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Optimizer: ‘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adam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’ (or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sdg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6345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84E1F6-7FE4-9449-B13D-1D29BC0F0364}"/>
              </a:ext>
            </a:extLst>
          </p:cNvPr>
          <p:cNvSpPr txBox="1"/>
          <p:nvPr/>
        </p:nvSpPr>
        <p:spPr>
          <a:xfrm>
            <a:off x="4994083" y="1268413"/>
            <a:ext cx="66291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For general questions and enquiries on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research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,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teaching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,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job openings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and new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projects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 refer to our website at </a:t>
            </a: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www.is3.uni-koeln.de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457993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18894C-9714-FB4E-B1C4-92858B939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5183" y="1347208"/>
            <a:ext cx="778786" cy="7787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A20D24-FD58-9F4A-9ADD-C9A1649C7C4E}"/>
              </a:ext>
            </a:extLst>
          </p:cNvPr>
          <p:cNvSpPr txBox="1"/>
          <p:nvPr/>
        </p:nvSpPr>
        <p:spPr>
          <a:xfrm>
            <a:off x="5005633" y="3023840"/>
            <a:ext cx="66176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For specific enquiries regarding this course contact us by sending an email to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IS3 teaching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address at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is3-teaching@wiso.uni-koeln.de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457993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BFCAFD-5C04-A541-BC7B-5669BA92A2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5488" y="3111760"/>
            <a:ext cx="928481" cy="928481"/>
          </a:xfrm>
          <a:prstGeom prst="rect">
            <a:avLst/>
          </a:prstGeom>
        </p:spPr>
      </p:pic>
      <p:cxnSp>
        <p:nvCxnSpPr>
          <p:cNvPr id="11" name="Gerade Verbindung 8">
            <a:extLst>
              <a:ext uri="{FF2B5EF4-FFF2-40B4-BE49-F238E27FC236}">
                <a16:creationId xmlns:a16="http://schemas.microsoft.com/office/drawing/2014/main" id="{2A0DC8B7-F498-4048-B881-E34093EF9BB3}"/>
              </a:ext>
            </a:extLst>
          </p:cNvPr>
          <p:cNvCxnSpPr>
            <a:cxnSpLocks/>
          </p:cNvCxnSpPr>
          <p:nvPr/>
        </p:nvCxnSpPr>
        <p:spPr bwMode="auto">
          <a:xfrm flipV="1">
            <a:off x="2945373" y="1268413"/>
            <a:ext cx="0" cy="485095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3F27933-06BF-B743-A20E-116BC6E410E7}"/>
              </a:ext>
            </a:extLst>
          </p:cNvPr>
          <p:cNvSpPr txBox="1"/>
          <p:nvPr/>
        </p:nvSpPr>
        <p:spPr>
          <a:xfrm>
            <a:off x="618242" y="1268413"/>
            <a:ext cx="2327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28927981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310</Words>
  <Application>Microsoft Macintosh PowerPoint</Application>
  <PresentationFormat>Breitbild</PresentationFormat>
  <Paragraphs>56</Paragraphs>
  <Slides>4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Arial</vt:lpstr>
      <vt:lpstr>Arial Narrow</vt:lpstr>
      <vt:lpstr>Calibri</vt:lpstr>
      <vt:lpstr>Wingdings</vt:lpstr>
      <vt:lpstr>Office</vt:lpstr>
      <vt:lpstr>think-cell Folie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 User</dc:creator>
  <cp:lastModifiedBy>Muhammed Demircan</cp:lastModifiedBy>
  <cp:revision>45</cp:revision>
  <dcterms:created xsi:type="dcterms:W3CDTF">2019-12-26T20:10:50Z</dcterms:created>
  <dcterms:modified xsi:type="dcterms:W3CDTF">2020-05-26T13:10:57Z</dcterms:modified>
</cp:coreProperties>
</file>

<file path=docProps/thumbnail.jpeg>
</file>